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0" d="100"/>
          <a:sy n="20" d="100"/>
        </p:scale>
        <p:origin x="209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OLoughlin" userId="cd2dd71d79f43c4e" providerId="LiveId" clId="{38B3215E-50A6-498B-A38F-A227CF2E3274}"/>
    <pc:docChg chg="modSld">
      <pc:chgData name="Connor OLoughlin" userId="cd2dd71d79f43c4e" providerId="LiveId" clId="{38B3215E-50A6-498B-A38F-A227CF2E3274}" dt="2025-05-19T14:44:49.292" v="0" actId="113"/>
      <pc:docMkLst>
        <pc:docMk/>
      </pc:docMkLst>
      <pc:sldChg chg="modSp mod">
        <pc:chgData name="Connor OLoughlin" userId="cd2dd71d79f43c4e" providerId="LiveId" clId="{38B3215E-50A6-498B-A38F-A227CF2E3274}" dt="2025-05-19T14:44:49.292" v="0" actId="113"/>
        <pc:sldMkLst>
          <pc:docMk/>
          <pc:sldMk cId="2002613377" sldId="256"/>
        </pc:sldMkLst>
        <pc:spChg chg="mod">
          <ac:chgData name="Connor OLoughlin" userId="cd2dd71d79f43c4e" providerId="LiveId" clId="{38B3215E-50A6-498B-A38F-A227CF2E3274}" dt="2025-05-19T14:44:49.292" v="0" actId="113"/>
          <ac:spMkLst>
            <pc:docMk/>
            <pc:sldMk cId="2002613377" sldId="256"/>
            <ac:spMk id="4" creationId="{F8350860-AF1B-4889-26DC-4B7BF5BAD5C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5/18/2025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hyperlink" Target="https://doi.org/10.1073/pnas.2114840118" TargetMode="External"/><Relationship Id="rId4" Type="http://schemas.openxmlformats.org/officeDocument/2006/relationships/image" Target="../media/image3.png"/><Relationship Id="rId9" Type="http://schemas.openxmlformats.org/officeDocument/2006/relationships/hyperlink" Target="https://doi.org/10.1029/2021JG00624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3000">
              <a:schemeClr val="bg1"/>
            </a:gs>
            <a:gs pos="96330">
              <a:schemeClr val="accent1">
                <a:lumMod val="75000"/>
              </a:schemeClr>
            </a:gs>
            <a:gs pos="82000">
              <a:schemeClr val="accent1">
                <a:lumMod val="45000"/>
                <a:lumOff val="55000"/>
              </a:schemeClr>
            </a:gs>
            <a:gs pos="60000">
              <a:schemeClr val="accent1">
                <a:lumMod val="45000"/>
                <a:lumOff val="55000"/>
              </a:schemeClr>
            </a:gs>
            <a:gs pos="33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2D1A0B1-C3B6-56E6-BFC1-004E223D9B70}"/>
              </a:ext>
            </a:extLst>
          </p:cNvPr>
          <p:cNvSpPr txBox="1"/>
          <p:nvPr/>
        </p:nvSpPr>
        <p:spPr>
          <a:xfrm>
            <a:off x="15929810" y="18865515"/>
            <a:ext cx="14999367" cy="10661985"/>
          </a:xfrm>
          <a:prstGeom prst="rect">
            <a:avLst/>
          </a:prstGeom>
          <a:solidFill>
            <a:schemeClr val="bg1"/>
          </a:solidFill>
          <a:ln>
            <a:noFill/>
          </a:ln>
          <a:effectLst>
            <a:softEdge rad="63500"/>
          </a:effectLst>
        </p:spPr>
        <p:txBody>
          <a:bodyPr wrap="square" rtlCol="0">
            <a:noAutofit/>
          </a:bodyPr>
          <a:lstStyle/>
          <a:p>
            <a:pPr algn="ctr"/>
            <a:r>
              <a:rPr lang="en-US" sz="6600" b="1" dirty="0"/>
              <a:t>Carbon Quality</a:t>
            </a:r>
          </a:p>
        </p:txBody>
      </p:sp>
      <p:sp>
        <p:nvSpPr>
          <p:cNvPr id="4" name="Rectangle 3">
            <a:extLst>
              <a:ext uri="{FF2B5EF4-FFF2-40B4-BE49-F238E27FC236}">
                <a16:creationId xmlns:a16="http://schemas.microsoft.com/office/drawing/2014/main" id="{F8350860-AF1B-4889-26DC-4B7BF5BAD5C6}"/>
              </a:ext>
            </a:extLst>
          </p:cNvPr>
          <p:cNvSpPr/>
          <p:nvPr/>
        </p:nvSpPr>
        <p:spPr>
          <a:xfrm>
            <a:off x="0" y="0"/>
            <a:ext cx="43891200" cy="56789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community dynamics and organic matter in 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6" name="Picture 5" descr="A black text on a black background&#10;&#10;AI-generated content may be incorrect.">
            <a:extLst>
              <a:ext uri="{FF2B5EF4-FFF2-40B4-BE49-F238E27FC236}">
                <a16:creationId xmlns:a16="http://schemas.microsoft.com/office/drawing/2014/main" id="{FBDA2BB4-2A54-DE8F-87EF-6B7FA4FBE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3" y="3356167"/>
            <a:ext cx="5823284" cy="1927763"/>
          </a:xfrm>
          <a:prstGeom prst="rect">
            <a:avLst/>
          </a:prstGeom>
        </p:spPr>
      </p:pic>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3">
            <a:extLst>
              <a:ext uri="{28A0092B-C50C-407E-A947-70E740481C1C}">
                <a14:useLocalDpi xmlns:a14="http://schemas.microsoft.com/office/drawing/2010/main" val="0"/>
              </a:ext>
            </a:extLst>
          </a:blip>
          <a:srcRect t="18533"/>
          <a:stretch/>
        </p:blipFill>
        <p:spPr>
          <a:xfrm>
            <a:off x="38067917" y="3356167"/>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6208295"/>
            <a:ext cx="14732668" cy="9725025"/>
          </a:xfrm>
          <a:prstGeom prst="rect">
            <a:avLst/>
          </a:prstGeom>
          <a:solidFill>
            <a:schemeClr val="bg1"/>
          </a:solidFill>
          <a:ln>
            <a:noFill/>
          </a:ln>
          <a:effectLst>
            <a:softEdge rad="63500"/>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6462710"/>
            <a:ext cx="14732668" cy="7359816"/>
          </a:xfrm>
          <a:prstGeom prst="rect">
            <a:avLst/>
          </a:prstGeom>
          <a:solidFill>
            <a:schemeClr val="bg1"/>
          </a:solidFill>
          <a:ln>
            <a:noFill/>
          </a:ln>
          <a:effectLst>
            <a:softEdge rad="63500"/>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across lakes and seasons would vary.</a:t>
            </a:r>
          </a:p>
          <a:p>
            <a:pPr marL="857250" indent="-857250">
              <a:lnSpc>
                <a:spcPct val="150000"/>
              </a:lnSpc>
              <a:buFont typeface="Arial" panose="020B0604020202020204" pitchFamily="34" charset="0"/>
              <a:buChar char="•"/>
            </a:pPr>
            <a:r>
              <a:rPr lang="en-US" sz="4400" dirty="0"/>
              <a:t>Activity would be modulated by primary production, dissolved organic matter (DOM), and nutrient availability.</a:t>
            </a:r>
          </a:p>
          <a:p>
            <a:pPr marL="857250" indent="-857250">
              <a:lnSpc>
                <a:spcPct val="150000"/>
              </a:lnSpc>
              <a:buFont typeface="Arial" panose="020B0604020202020204" pitchFamily="34" charset="0"/>
              <a:buChar char="•"/>
            </a:pPr>
            <a:r>
              <a:rPr lang="en-US" sz="4400" dirty="0"/>
              <a:t>Dissolved organic matter  quality, as well as concentration will control microbial activity.</a:t>
            </a:r>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4351916"/>
            <a:ext cx="14732668" cy="18913642"/>
          </a:xfrm>
          <a:prstGeom prst="rect">
            <a:avLst/>
          </a:prstGeom>
          <a:solidFill>
            <a:schemeClr val="bg1"/>
          </a:solidFill>
          <a:ln>
            <a:noFill/>
          </a:ln>
          <a:effectLst>
            <a:softEdge rad="63500"/>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4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400" dirty="0"/>
              <a:t>Organic matter was characterized using via fluorescence excitation-emission matrix spectroscopy.</a:t>
            </a:r>
          </a:p>
          <a:p>
            <a:pPr marL="857250" indent="-857250">
              <a:lnSpc>
                <a:spcPct val="150000"/>
              </a:lnSpc>
              <a:buFont typeface="Arial" panose="020B0604020202020204" pitchFamily="34" charset="0"/>
              <a:buChar char="•"/>
            </a:pPr>
            <a:r>
              <a:rPr lang="en-US" sz="4400" dirty="0"/>
              <a:t>Raw water samples were used to measure inorganic nitrogen and phosphorus concentrations.</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34" y="31759860"/>
            <a:ext cx="13752283" cy="972502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852863" y="41741195"/>
            <a:ext cx="12512842" cy="1307794"/>
          </a:xfrm>
          <a:prstGeom prst="rect">
            <a:avLst/>
          </a:prstGeom>
          <a:noFill/>
        </p:spPr>
        <p:txBody>
          <a:bodyPr wrap="square" rtlCol="0">
            <a:noAutofit/>
          </a:bodyPr>
          <a:lstStyle/>
          <a:p>
            <a:r>
              <a:rPr lang="en-US" sz="2800" dirty="0"/>
              <a:t>Figure 1. This map shows the sampling sites for all sites sampled starting from February 2024 to February 2025. A geographical reference of the Laurentian Great Lakes is shown in the upper right corner.</a:t>
            </a:r>
          </a:p>
        </p:txBody>
      </p:sp>
      <p:sp>
        <p:nvSpPr>
          <p:cNvPr id="22" name="TextBox 21">
            <a:extLst>
              <a:ext uri="{FF2B5EF4-FFF2-40B4-BE49-F238E27FC236}">
                <a16:creationId xmlns:a16="http://schemas.microsoft.com/office/drawing/2014/main" id="{C2105687-C5B0-89D9-C6D2-6FD847F66447}"/>
              </a:ext>
            </a:extLst>
          </p:cNvPr>
          <p:cNvSpPr txBox="1"/>
          <p:nvPr/>
        </p:nvSpPr>
        <p:spPr>
          <a:xfrm>
            <a:off x="15929812" y="6208294"/>
            <a:ext cx="14999367" cy="12127832"/>
          </a:xfrm>
          <a:prstGeom prst="rect">
            <a:avLst/>
          </a:prstGeom>
          <a:solidFill>
            <a:schemeClr val="bg1"/>
          </a:solidFill>
          <a:ln>
            <a:noFill/>
          </a:ln>
          <a:effectLst>
            <a:softEdge rad="63500"/>
          </a:effectLst>
        </p:spPr>
        <p:txBody>
          <a:bodyPr wrap="square" rtlCol="0">
            <a:noAutofit/>
          </a:bodyPr>
          <a:lstStyle/>
          <a:p>
            <a:pPr algn="ctr"/>
            <a:r>
              <a:rPr lang="en-US" sz="6600" b="1" dirty="0"/>
              <a:t>Microbial Activity</a:t>
            </a:r>
          </a:p>
        </p:txBody>
      </p:sp>
      <p:pic>
        <p:nvPicPr>
          <p:cNvPr id="12" name="Picture 11" descr="A group of graphs showing different types of numbers&#10;&#10;AI-generated content may be incorrect.">
            <a:extLst>
              <a:ext uri="{FF2B5EF4-FFF2-40B4-BE49-F238E27FC236}">
                <a16:creationId xmlns:a16="http://schemas.microsoft.com/office/drawing/2014/main" id="{8EE59B6A-015D-E29E-BDAB-A31EBD52C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8147" y="7576623"/>
            <a:ext cx="14748712" cy="8356697"/>
          </a:xfrm>
          <a:prstGeom prst="rect">
            <a:avLst/>
          </a:prstGeom>
        </p:spPr>
      </p:pic>
      <p:sp>
        <p:nvSpPr>
          <p:cNvPr id="23" name="TextBox 22">
            <a:extLst>
              <a:ext uri="{FF2B5EF4-FFF2-40B4-BE49-F238E27FC236}">
                <a16:creationId xmlns:a16="http://schemas.microsoft.com/office/drawing/2014/main" id="{50B10A2C-EF73-A042-AC9A-ADD52B248016}"/>
              </a:ext>
            </a:extLst>
          </p:cNvPr>
          <p:cNvSpPr txBox="1"/>
          <p:nvPr/>
        </p:nvSpPr>
        <p:spPr>
          <a:xfrm>
            <a:off x="17173071" y="15898001"/>
            <a:ext cx="12512842" cy="1307794"/>
          </a:xfrm>
          <a:prstGeom prst="rect">
            <a:avLst/>
          </a:prstGeom>
          <a:noFill/>
        </p:spPr>
        <p:txBody>
          <a:bodyPr wrap="square" rtlCol="0">
            <a:noAutofit/>
          </a:bodyPr>
          <a:lstStyle/>
          <a:p>
            <a:r>
              <a:rPr lang="en-US" sz="2800" dirty="0"/>
              <a:t>Figure 2. The ratio of leucine uptake relative to thymidine uptake is indicative of microbial activity, with a larger value suggesting microbial maintenance as opposed to growth. The grey dotted line represents a 1:1 relationship. Lake, Year, Season are not significant explanatory variables (P value = 0.24, 0.54, 0.32 respectively) </a:t>
            </a:r>
          </a:p>
          <a:p>
            <a:endParaRPr lang="en-US" sz="2800" dirty="0"/>
          </a:p>
        </p:txBody>
      </p:sp>
      <p:pic>
        <p:nvPicPr>
          <p:cNvPr id="25" name="Picture 24" descr="A graph of different colored bars&#10;&#10;AI-generated content may be incorrect.">
            <a:extLst>
              <a:ext uri="{FF2B5EF4-FFF2-40B4-BE49-F238E27FC236}">
                <a16:creationId xmlns:a16="http://schemas.microsoft.com/office/drawing/2014/main" id="{65DFE913-00D3-9B7D-624B-84E6407DA6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8147" y="20365800"/>
            <a:ext cx="14748711" cy="7359816"/>
          </a:xfrm>
          <a:prstGeom prst="rect">
            <a:avLst/>
          </a:prstGeom>
        </p:spPr>
      </p:pic>
      <p:sp>
        <p:nvSpPr>
          <p:cNvPr id="27" name="TextBox 26">
            <a:extLst>
              <a:ext uri="{FF2B5EF4-FFF2-40B4-BE49-F238E27FC236}">
                <a16:creationId xmlns:a16="http://schemas.microsoft.com/office/drawing/2014/main" id="{7B56C86F-A9F0-B794-1A6A-CA082BEAE661}"/>
              </a:ext>
            </a:extLst>
          </p:cNvPr>
          <p:cNvSpPr txBox="1"/>
          <p:nvPr/>
        </p:nvSpPr>
        <p:spPr>
          <a:xfrm>
            <a:off x="17076533" y="27725616"/>
            <a:ext cx="12512842" cy="1307794"/>
          </a:xfrm>
          <a:prstGeom prst="rect">
            <a:avLst/>
          </a:prstGeom>
          <a:noFill/>
        </p:spPr>
        <p:txBody>
          <a:bodyPr wrap="square" rtlCol="0">
            <a:noAutofit/>
          </a:bodyPr>
          <a:lstStyle/>
          <a:p>
            <a:r>
              <a:rPr lang="en-US" sz="2800" dirty="0"/>
              <a:t>Figure 3. The </a:t>
            </a:r>
            <a:r>
              <a:rPr lang="en-US" sz="2800" dirty="0" err="1"/>
              <a:t>hix</a:t>
            </a:r>
            <a:r>
              <a:rPr lang="en-US" sz="2800" dirty="0"/>
              <a:t> value is a spectral index used to measure the relative humification of DOM in a water sample. Higher values indicate higher relative humification and organic matter that is more refractory.</a:t>
            </a:r>
          </a:p>
        </p:txBody>
      </p:sp>
      <p:sp>
        <p:nvSpPr>
          <p:cNvPr id="28" name="TextBox 27">
            <a:extLst>
              <a:ext uri="{FF2B5EF4-FFF2-40B4-BE49-F238E27FC236}">
                <a16:creationId xmlns:a16="http://schemas.microsoft.com/office/drawing/2014/main" id="{3761291F-ACA8-DB04-5371-BDB9B9A829ED}"/>
              </a:ext>
            </a:extLst>
          </p:cNvPr>
          <p:cNvSpPr txBox="1"/>
          <p:nvPr/>
        </p:nvSpPr>
        <p:spPr>
          <a:xfrm>
            <a:off x="15929809" y="30055030"/>
            <a:ext cx="14999367" cy="13210528"/>
          </a:xfrm>
          <a:prstGeom prst="rect">
            <a:avLst/>
          </a:prstGeom>
          <a:solidFill>
            <a:schemeClr val="bg1"/>
          </a:solidFill>
          <a:ln>
            <a:noFill/>
          </a:ln>
          <a:effectLst>
            <a:softEdge rad="63500"/>
          </a:effectLst>
        </p:spPr>
        <p:txBody>
          <a:bodyPr wrap="square" rtlCol="0">
            <a:noAutofit/>
          </a:bodyPr>
          <a:lstStyle/>
          <a:p>
            <a:pPr algn="ctr"/>
            <a:r>
              <a:rPr lang="en-US" sz="6600" b="1" dirty="0"/>
              <a:t>Modeling Microbial Activity Response to Seasonal Predictors</a:t>
            </a:r>
          </a:p>
        </p:txBody>
      </p:sp>
      <p:pic>
        <p:nvPicPr>
          <p:cNvPr id="16" name="Picture 15" descr="A table with numbers and a yellow line&#10;&#10;AI-generated content may be incorrect.">
            <a:extLst>
              <a:ext uri="{FF2B5EF4-FFF2-40B4-BE49-F238E27FC236}">
                <a16:creationId xmlns:a16="http://schemas.microsoft.com/office/drawing/2014/main" id="{49346327-CC01-817F-3AA5-E1DDA84A5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80465" y="35037611"/>
            <a:ext cx="14626393" cy="7357481"/>
          </a:xfrm>
          <a:prstGeom prst="rect">
            <a:avLst/>
          </a:prstGeom>
        </p:spPr>
      </p:pic>
      <p:sp>
        <p:nvSpPr>
          <p:cNvPr id="29" name="TextBox 28">
            <a:extLst>
              <a:ext uri="{FF2B5EF4-FFF2-40B4-BE49-F238E27FC236}">
                <a16:creationId xmlns:a16="http://schemas.microsoft.com/office/drawing/2014/main" id="{B33849DB-17CE-D7C2-69C3-313987C0B4CC}"/>
              </a:ext>
            </a:extLst>
          </p:cNvPr>
          <p:cNvSpPr txBox="1"/>
          <p:nvPr/>
        </p:nvSpPr>
        <p:spPr>
          <a:xfrm>
            <a:off x="17173071" y="32699544"/>
            <a:ext cx="12512842" cy="2338067"/>
          </a:xfrm>
          <a:prstGeom prst="rect">
            <a:avLst/>
          </a:prstGeom>
          <a:noFill/>
        </p:spPr>
        <p:txBody>
          <a:bodyPr wrap="square" rtlCol="0">
            <a:noAutofit/>
          </a:bodyPr>
          <a:lstStyle/>
          <a:p>
            <a:r>
              <a:rPr lang="en-US" sz="2800" dirty="0"/>
              <a:t>Table 1. Predictor variables were selected by screening univariate models with “</a:t>
            </a:r>
            <a:r>
              <a:rPr lang="en-US" sz="2800" dirty="0" err="1"/>
              <a:t>Leu:TdR</a:t>
            </a:r>
            <a:r>
              <a:rPr lang="en-US" sz="2800" dirty="0"/>
              <a:t>” (being bacterial production) as the response variable. Response variables were selected by comparing the univariate AIC scores. T values highlighted in yellow are significant at p &lt; 0.05, with orange cells being highly significant (R</a:t>
            </a:r>
            <a:r>
              <a:rPr lang="en-US" sz="2800" baseline="30000" dirty="0"/>
              <a:t>2</a:t>
            </a:r>
            <a:r>
              <a:rPr lang="en-US" sz="2800" dirty="0"/>
              <a:t> = 0.43).</a:t>
            </a:r>
          </a:p>
        </p:txBody>
      </p:sp>
      <p:sp>
        <p:nvSpPr>
          <p:cNvPr id="30" name="TextBox 29">
            <a:extLst>
              <a:ext uri="{FF2B5EF4-FFF2-40B4-BE49-F238E27FC236}">
                <a16:creationId xmlns:a16="http://schemas.microsoft.com/office/drawing/2014/main" id="{5C4E07FA-2D4A-1A14-6257-2D0C309E8C3D}"/>
              </a:ext>
            </a:extLst>
          </p:cNvPr>
          <p:cNvSpPr txBox="1"/>
          <p:nvPr/>
        </p:nvSpPr>
        <p:spPr>
          <a:xfrm>
            <a:off x="31307599" y="6208294"/>
            <a:ext cx="11957958" cy="12127832"/>
          </a:xfrm>
          <a:prstGeom prst="rect">
            <a:avLst/>
          </a:prstGeom>
          <a:solidFill>
            <a:schemeClr val="bg1"/>
          </a:solidFill>
          <a:ln>
            <a:noFill/>
          </a:ln>
          <a:effectLst>
            <a:softEdge rad="63500"/>
          </a:effectLst>
        </p:spPr>
        <p:txBody>
          <a:bodyPr wrap="square" rtlCol="0">
            <a:noAutofit/>
          </a:bodyPr>
          <a:lstStyle/>
          <a:p>
            <a:pPr algn="ctr"/>
            <a:r>
              <a:rPr lang="en-US" sz="6600" b="1" dirty="0"/>
              <a:t>Heterotrophic Bacterial Production Response to Seasonal </a:t>
            </a:r>
            <a:r>
              <a:rPr lang="en-US" sz="6600" b="1" dirty="0" err="1"/>
              <a:t>Chl</a:t>
            </a:r>
            <a:r>
              <a:rPr lang="en-US" sz="6600" b="1" dirty="0"/>
              <a:t>-a</a:t>
            </a:r>
          </a:p>
        </p:txBody>
      </p:sp>
      <p:pic>
        <p:nvPicPr>
          <p:cNvPr id="14" name="Picture 13" descr="A grey and red lines&#10;&#10;AI-generated content may be incorrect.">
            <a:extLst>
              <a:ext uri="{FF2B5EF4-FFF2-40B4-BE49-F238E27FC236}">
                <a16:creationId xmlns:a16="http://schemas.microsoft.com/office/drawing/2014/main" id="{E881B7CE-14E3-6AF9-55DA-CC2C35C0D8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6353" y="9549891"/>
            <a:ext cx="11220450" cy="6204326"/>
          </a:xfrm>
          <a:prstGeom prst="rect">
            <a:avLst/>
          </a:prstGeom>
        </p:spPr>
      </p:pic>
      <p:sp>
        <p:nvSpPr>
          <p:cNvPr id="31" name="TextBox 30">
            <a:extLst>
              <a:ext uri="{FF2B5EF4-FFF2-40B4-BE49-F238E27FC236}">
                <a16:creationId xmlns:a16="http://schemas.microsoft.com/office/drawing/2014/main" id="{C56DFED3-AC33-4787-6E68-6E01B4DBF64B}"/>
              </a:ext>
            </a:extLst>
          </p:cNvPr>
          <p:cNvSpPr txBox="1"/>
          <p:nvPr/>
        </p:nvSpPr>
        <p:spPr>
          <a:xfrm>
            <a:off x="32232600" y="15933320"/>
            <a:ext cx="9771647" cy="1793206"/>
          </a:xfrm>
          <a:prstGeom prst="rect">
            <a:avLst/>
          </a:prstGeom>
          <a:noFill/>
        </p:spPr>
        <p:txBody>
          <a:bodyPr wrap="square" rtlCol="0">
            <a:noAutofit/>
          </a:bodyPr>
          <a:lstStyle/>
          <a:p>
            <a:r>
              <a:rPr lang="en-US" sz="2800" dirty="0"/>
              <a:t>Figure 4. This fitted response plot shows the fitted values for bacterial production response to chlorophyll concentration across seasons. The shaded region is the 95% confidence interval for each slope.</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865515"/>
            <a:ext cx="11957958" cy="14949088"/>
          </a:xfrm>
          <a:prstGeom prst="rect">
            <a:avLst/>
          </a:prstGeom>
          <a:solidFill>
            <a:schemeClr val="bg1"/>
          </a:solidFill>
          <a:ln>
            <a:noFill/>
          </a:ln>
          <a:effectLst>
            <a:softEdge rad="63500"/>
          </a:effectLst>
        </p:spPr>
        <p:txBody>
          <a:bodyPr wrap="square" rtlCol="0">
            <a:noAutofit/>
          </a:bodyPr>
          <a:lstStyle/>
          <a:p>
            <a:pPr algn="ctr"/>
            <a:r>
              <a:rPr lang="en-US" sz="6600" b="1" dirty="0"/>
              <a:t>Conclusions</a:t>
            </a:r>
          </a:p>
          <a:p>
            <a:pPr marL="857250" indent="-857250">
              <a:lnSpc>
                <a:spcPct val="150000"/>
              </a:lnSpc>
              <a:buFont typeface="Arial" panose="020B0604020202020204" pitchFamily="34" charset="0"/>
              <a:buChar char="•"/>
            </a:pPr>
            <a:r>
              <a:rPr lang="en-US" sz="4300" dirty="0"/>
              <a:t>Season, Year, and Lake do not account for enough variation in bacterial production (Figure 2).</a:t>
            </a:r>
          </a:p>
          <a:p>
            <a:pPr marL="857250" indent="-857250">
              <a:lnSpc>
                <a:spcPct val="150000"/>
              </a:lnSpc>
              <a:buFont typeface="Arial" panose="020B0604020202020204" pitchFamily="34" charset="0"/>
              <a:buChar char="•"/>
            </a:pPr>
            <a:r>
              <a:rPr lang="en-US" sz="4300" dirty="0"/>
              <a:t>Carbon quality varies across lakes (Figure 3), but trophic status modulates summer carbon quality.</a:t>
            </a:r>
          </a:p>
          <a:p>
            <a:pPr marL="857250" indent="-857250">
              <a:lnSpc>
                <a:spcPct val="150000"/>
              </a:lnSpc>
              <a:buFont typeface="Arial" panose="020B0604020202020204" pitchFamily="34" charset="0"/>
              <a:buChar char="•"/>
            </a:pPr>
            <a:r>
              <a:rPr lang="en-US" sz="4300" dirty="0"/>
              <a:t>Chlorophyll-a, Phosphorus, and dissolved organic carbon concentrations along with relative humification and season control bacterial production (Table 1).</a:t>
            </a:r>
          </a:p>
          <a:p>
            <a:pPr marL="857250" indent="-857250">
              <a:lnSpc>
                <a:spcPct val="150000"/>
              </a:lnSpc>
              <a:buFont typeface="Arial" panose="020B0604020202020204" pitchFamily="34" charset="0"/>
              <a:buChar char="•"/>
            </a:pPr>
            <a:r>
              <a:rPr lang="en-US" sz="4300" dirty="0"/>
              <a:t>Higher phytoplankton abundance in summer results in decrease in bacterial production, which may be a result of shifting grazing pressures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4341308"/>
            <a:ext cx="11957958" cy="4015365"/>
          </a:xfrm>
          <a:prstGeom prst="rect">
            <a:avLst/>
          </a:prstGeom>
          <a:solidFill>
            <a:schemeClr val="bg1"/>
          </a:solidFill>
          <a:ln>
            <a:noFill/>
          </a:ln>
          <a:effectLst>
            <a:softEdge rad="63500"/>
          </a:effectLst>
        </p:spPr>
        <p:txBody>
          <a:bodyPr wrap="square" rtlCol="0">
            <a:noAutofit/>
          </a:bodyPr>
          <a:lstStyle/>
          <a:p>
            <a:pPr algn="ctr"/>
            <a:r>
              <a:rPr lang="en-US" sz="6600" dirty="0"/>
              <a:t>Future Directions</a:t>
            </a:r>
          </a:p>
          <a:p>
            <a:pPr marL="571500" indent="-571500">
              <a:buFont typeface="Arial" panose="020B0604020202020204" pitchFamily="34" charset="0"/>
              <a:buChar char="•"/>
            </a:pPr>
            <a:r>
              <a:rPr lang="en-US" sz="4400" dirty="0"/>
              <a:t>Incorporate winter nutrient and primary production in linear regression model.</a:t>
            </a:r>
          </a:p>
          <a:p>
            <a:pPr marL="571500" indent="-571500">
              <a:buFont typeface="Arial" panose="020B0604020202020204" pitchFamily="34" charset="0"/>
              <a:buChar char="•"/>
            </a:pPr>
            <a:r>
              <a:rPr lang="en-US" sz="4400" dirty="0"/>
              <a:t>Account for seasonal physical parameters such as water temperature and light.</a:t>
            </a:r>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9" y="38883380"/>
            <a:ext cx="11957958" cy="4382178"/>
          </a:xfrm>
          <a:prstGeom prst="rect">
            <a:avLst/>
          </a:prstGeom>
          <a:solidFill>
            <a:schemeClr val="bg1"/>
          </a:solidFill>
          <a:ln>
            <a:noFill/>
          </a:ln>
          <a:effectLst>
            <a:softEdge rad="63500"/>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the Great Lakes Research Center for providing logistical and financial support, and the Great Lakes Winter Network for support. Special thanks to the Winter Grab network for participating in sample collection. This work is supported by a Michigan Sea Grant award to TVM (SUBK00020867).</a:t>
            </a:r>
            <a:endParaRPr lang="en-US" sz="3200" dirty="0"/>
          </a:p>
          <a:p>
            <a:pPr algn="ctr"/>
            <a:r>
              <a:rPr lang="en-US" sz="4000" b="1" dirty="0"/>
              <a:t>Literature Cited</a:t>
            </a:r>
          </a:p>
          <a:p>
            <a:r>
              <a:rPr lang="en-US" sz="1600" dirty="0">
                <a:effectLst/>
              </a:rPr>
              <a:t>1. </a:t>
            </a:r>
            <a:r>
              <a:rPr lang="en-US" sz="1600" dirty="0" err="1">
                <a:effectLst/>
              </a:rPr>
              <a:t>Ozersky</a:t>
            </a:r>
            <a:r>
              <a:rPr lang="en-US" sz="1600" dirty="0">
                <a:effectLst/>
              </a:rPr>
              <a:t>, T., </a:t>
            </a:r>
            <a:r>
              <a:rPr lang="en-US" sz="1600" dirty="0" err="1">
                <a:effectLst/>
              </a:rPr>
              <a:t>Bramburger</a:t>
            </a:r>
            <a:r>
              <a:rPr lang="en-US" sz="1600" dirty="0">
                <a:effectLst/>
              </a:rPr>
              <a:t>, A. J., Elgin, A. K., Vanderploeg, H. A., Wang, J., Austin, J. A., Carrick, H. J., </a:t>
            </a:r>
            <a:r>
              <a:rPr lang="en-US" sz="1600" dirty="0" err="1">
                <a:effectLst/>
              </a:rPr>
              <a:t>Chavarie</a:t>
            </a:r>
            <a:r>
              <a:rPr lang="en-US" sz="1600" dirty="0">
                <a:effectLst/>
              </a:rPr>
              <a:t>, L., Depew, D. C., Fisk, A. T., Hampton, S. E., Hinchey, E. K., North, R. L., Wells, M. G., </a:t>
            </a:r>
            <a:r>
              <a:rPr lang="en-US" sz="1600" dirty="0" err="1">
                <a:effectLst/>
              </a:rPr>
              <a:t>Xenopoulos</a:t>
            </a:r>
            <a:r>
              <a:rPr lang="en-US" sz="1600" dirty="0">
                <a:effectLst/>
              </a:rPr>
              <a:t>, M. A., Coleman, M. L., Duhaime, M. B., Fujisaki-</a:t>
            </a:r>
            <a:r>
              <a:rPr lang="en-US" sz="1600" dirty="0" err="1">
                <a:effectLst/>
              </a:rPr>
              <a:t>Manome</a:t>
            </a:r>
            <a:r>
              <a:rPr lang="en-US" sz="1600" dirty="0">
                <a:effectLst/>
              </a:rPr>
              <a:t>, A., McKay, R. M., … </a:t>
            </a:r>
            <a:r>
              <a:rPr lang="en-US" sz="1600" dirty="0" err="1">
                <a:effectLst/>
              </a:rPr>
              <a:t>Zastepa</a:t>
            </a:r>
            <a:r>
              <a:rPr lang="en-US" sz="1600" dirty="0">
                <a:effectLst/>
              </a:rPr>
              <a:t>, A. (2021). The Changing Face of Winter: Lessons and Questions From the Laurentian Great Lakes. </a:t>
            </a:r>
            <a:r>
              <a:rPr lang="en-US" sz="1600" i="1" dirty="0">
                <a:effectLst/>
              </a:rPr>
              <a:t>Journal of Geophysical Research: </a:t>
            </a:r>
            <a:r>
              <a:rPr lang="en-US" sz="1600" i="1" dirty="0" err="1">
                <a:effectLst/>
              </a:rPr>
              <a:t>Biogeosciences</a:t>
            </a:r>
            <a:r>
              <a:rPr lang="en-US" sz="1600" dirty="0">
                <a:effectLst/>
              </a:rPr>
              <a:t>, </a:t>
            </a:r>
            <a:r>
              <a:rPr lang="en-US" sz="1600" i="1" dirty="0">
                <a:effectLst/>
              </a:rPr>
              <a:t>126</a:t>
            </a:r>
            <a:r>
              <a:rPr lang="en-US" sz="1600" dirty="0">
                <a:effectLst/>
              </a:rPr>
              <a:t>(6), e2021JG006247. </a:t>
            </a:r>
            <a:r>
              <a:rPr lang="en-US" sz="1600" dirty="0">
                <a:effectLst/>
                <a:hlinkClick r:id="rId9"/>
              </a:rPr>
              <a:t>https://doi.org/10.1029/2021JG006247</a:t>
            </a:r>
            <a:endParaRPr lang="en-US" sz="1600" dirty="0">
              <a:effectLst/>
            </a:endParaRPr>
          </a:p>
          <a:p>
            <a:r>
              <a:rPr lang="en-US" sz="1600" dirty="0"/>
              <a:t>2. Hébert, M.-P., Beisner, B. E., Rautio, M., &amp; </a:t>
            </a:r>
            <a:r>
              <a:rPr lang="en-US" sz="1600" dirty="0" err="1"/>
              <a:t>Fussmann</a:t>
            </a:r>
            <a:r>
              <a:rPr lang="en-US" sz="1600" dirty="0"/>
              <a:t>, G. F. (2021). Warming winters in lakes: Later ice onset promotes consumer overwintering and shapes springtime planktonic food webs. </a:t>
            </a:r>
            <a:r>
              <a:rPr lang="en-US" sz="1600" i="1" dirty="0"/>
              <a:t>Proceedings of the National Academy of Sciences</a:t>
            </a:r>
            <a:r>
              <a:rPr lang="en-US" sz="1600" dirty="0"/>
              <a:t>, </a:t>
            </a:r>
            <a:r>
              <a:rPr lang="en-US" sz="1600" i="1" dirty="0"/>
              <a:t>118</a:t>
            </a:r>
            <a:r>
              <a:rPr lang="en-US" sz="1600" dirty="0"/>
              <a:t>(48), e2114840118. </a:t>
            </a:r>
            <a:r>
              <a:rPr lang="en-US" sz="1600" dirty="0">
                <a:hlinkClick r:id="rId10"/>
              </a:rPr>
              <a:t>https://doi.org/10.1073/pnas.2114840118</a:t>
            </a:r>
            <a:endParaRPr lang="en-US" sz="1600" dirty="0"/>
          </a:p>
          <a:p>
            <a:endParaRPr lang="en-US" sz="2800" dirty="0"/>
          </a:p>
          <a:p>
            <a:pPr algn="ctr"/>
            <a:endParaRPr lang="en-US" sz="3600" dirty="0"/>
          </a:p>
        </p:txBody>
      </p:sp>
    </p:spTree>
    <p:extLst>
      <p:ext uri="{BB962C8B-B14F-4D97-AF65-F5344CB8AC3E}">
        <p14:creationId xmlns:p14="http://schemas.microsoft.com/office/powerpoint/2010/main" val="2002613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870</TotalTime>
  <Words>853</Words>
  <Application>Microsoft Office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1</cp:revision>
  <dcterms:created xsi:type="dcterms:W3CDTF">2025-05-19T00:14:23Z</dcterms:created>
  <dcterms:modified xsi:type="dcterms:W3CDTF">2025-05-19T14:44:52Z</dcterms:modified>
</cp:coreProperties>
</file>